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2" r:id="rId3"/>
    <p:sldId id="257" r:id="rId4"/>
    <p:sldId id="258" r:id="rId5"/>
    <p:sldId id="259" r:id="rId6"/>
    <p:sldId id="260" r:id="rId7"/>
    <p:sldId id="261" r:id="rId8"/>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814" autoAdjust="0"/>
    <p:restoredTop sz="94705" autoAdjust="0"/>
  </p:normalViewPr>
  <p:slideViewPr>
    <p:cSldViewPr>
      <p:cViewPr varScale="1">
        <p:scale>
          <a:sx n="114" d="100"/>
          <a:sy n="114" d="100"/>
        </p:scale>
        <p:origin x="1116" y="1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562707" y="1371600"/>
            <a:ext cx="109728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BF558BD8-342D-4AEC-B837-7C2DBD627352}" type="datetimeFigureOut">
              <a:rPr lang="en-US" smtClean="0"/>
              <a:t>11/17/2021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7C56FA58-F8A4-4003-9594-516DBB72F082}" type="slidenum">
              <a:rPr lang="en-US" smtClean="0"/>
              <a:t>‹#›</a:t>
            </a:fld>
            <a:endParaRPr lang="en-US"/>
          </a:p>
        </p:txBody>
      </p:sp>
      <p:sp>
        <p:nvSpPr>
          <p:cNvPr id="9" name="Subtitle 8"/>
          <p:cNvSpPr>
            <a:spLocks noGrp="1"/>
          </p:cNvSpPr>
          <p:nvPr>
            <p:ph type="subTitle" idx="1"/>
          </p:nvPr>
        </p:nvSpPr>
        <p:spPr>
          <a:xfrm>
            <a:off x="1828800" y="3331698"/>
            <a:ext cx="85344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F558BD8-342D-4AEC-B837-7C2DBD627352}" type="datetimeFigureOut">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6FA58-F8A4-4003-9594-516DBB72F08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F558BD8-342D-4AEC-B837-7C2DBD627352}" type="datetimeFigureOut">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6FA58-F8A4-4003-9594-516DBB72F08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F558BD8-342D-4AEC-B837-7C2DBD627352}" type="datetimeFigureOut">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56FA58-F8A4-4003-9594-516DBB72F08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33600" y="609600"/>
            <a:ext cx="94488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2133600" y="2507786"/>
            <a:ext cx="94488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F558BD8-342D-4AEC-B837-7C2DBD627352}" type="datetimeFigureOut">
              <a:rPr lang="en-US" smtClean="0"/>
              <a:t>11/17/2021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66400" y="6416676"/>
            <a:ext cx="1016000" cy="365125"/>
          </a:xfrm>
        </p:spPr>
        <p:txBody>
          <a:bodyPr/>
          <a:lstStyle/>
          <a:p>
            <a:fld id="{7C56FA58-F8A4-4003-9594-516DBB72F08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600201"/>
            <a:ext cx="53848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F558BD8-342D-4AEC-B837-7C2DBD627352}" type="datetimeFigureOut">
              <a:rPr lang="en-US" smtClean="0"/>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6FA58-F8A4-4003-9594-516DBB72F08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609600" y="1535113"/>
            <a:ext cx="5386917"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68" y="1535113"/>
            <a:ext cx="5389033"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362201"/>
            <a:ext cx="5386917"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2362201"/>
            <a:ext cx="5389033"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F558BD8-342D-4AEC-B837-7C2DBD627352}" type="datetimeFigureOut">
              <a:rPr lang="en-US" smtClean="0"/>
              <a:t>11/17/2021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56FA58-F8A4-4003-9594-516DBB72F08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F558BD8-342D-4AEC-B837-7C2DBD627352}" type="datetimeFigureOut">
              <a:rPr lang="en-US" smtClean="0"/>
              <a:t>11/17/2021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56FA58-F8A4-4003-9594-516DBB72F08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558BD8-342D-4AEC-B837-7C2DBD627352}" type="datetimeFigureOut">
              <a:rPr lang="en-US" smtClean="0"/>
              <a:t>11/17/2021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56FA58-F8A4-4003-9594-516DBB72F08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609601" y="1524001"/>
            <a:ext cx="4011084"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4766733" y="273051"/>
            <a:ext cx="6815667"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F558BD8-342D-4AEC-B837-7C2DBD627352}" type="datetimeFigureOut">
              <a:rPr lang="en-US" smtClean="0"/>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6FA58-F8A4-4003-9594-516DBB72F08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38400" y="609600"/>
            <a:ext cx="73152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2438400" y="1831975"/>
            <a:ext cx="73152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marL="0" indent="0" algn="l" rtl="0" eaLnBrk="1" latinLnBrk="0" hangingPunct="1">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2438400" y="1166787"/>
            <a:ext cx="73152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BF558BD8-342D-4AEC-B837-7C2DBD627352}" type="datetimeFigureOut">
              <a:rPr lang="en-US" smtClean="0"/>
              <a:t>11/17/2021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56FA58-F8A4-4003-9594-516DBB72F08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609600" y="1600200"/>
            <a:ext cx="109728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09600" y="6416676"/>
            <a:ext cx="28448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F558BD8-342D-4AEC-B837-7C2DBD627352}" type="datetimeFigureOut">
              <a:rPr lang="en-US" smtClean="0"/>
              <a:t>11/17/2021</a:t>
            </a:fld>
            <a:endParaRPr lang="en-US"/>
          </a:p>
        </p:txBody>
      </p:sp>
      <p:sp>
        <p:nvSpPr>
          <p:cNvPr id="3" name="Footer Placeholder 2"/>
          <p:cNvSpPr>
            <a:spLocks noGrp="1"/>
          </p:cNvSpPr>
          <p:nvPr>
            <p:ph type="ftr" sz="quarter" idx="3"/>
          </p:nvPr>
        </p:nvSpPr>
        <p:spPr>
          <a:xfrm>
            <a:off x="4165600" y="6416676"/>
            <a:ext cx="38608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10566400" y="6416676"/>
            <a:ext cx="1016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C56FA58-F8A4-4003-9594-516DBB72F082}"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alinachanel@yahoo.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76200"/>
            <a:ext cx="10972800" cy="3352800"/>
          </a:xfrm>
        </p:spPr>
        <p:txBody>
          <a:bodyPr>
            <a:normAutofit/>
          </a:bodyPr>
          <a:lstStyle/>
          <a:p>
            <a:r>
              <a:rPr lang="en-US" dirty="0"/>
              <a:t>AIDS Action Baltimore TRANSGENDER </a:t>
            </a:r>
            <a:br>
              <a:rPr lang="en-US" dirty="0"/>
            </a:br>
            <a:r>
              <a:rPr lang="en-US" dirty="0"/>
              <a:t>DAY OF REMEMBERANCE </a:t>
            </a:r>
            <a:br>
              <a:rPr lang="en-US" dirty="0"/>
            </a:br>
            <a:r>
              <a:rPr lang="en-US" dirty="0"/>
              <a:t>COMMUNITY CONVERSATION</a:t>
            </a:r>
          </a:p>
        </p:txBody>
      </p:sp>
      <p:sp>
        <p:nvSpPr>
          <p:cNvPr id="3" name="Subtitle 2"/>
          <p:cNvSpPr>
            <a:spLocks noGrp="1"/>
          </p:cNvSpPr>
          <p:nvPr>
            <p:ph type="subTitle" idx="1"/>
          </p:nvPr>
        </p:nvSpPr>
        <p:spPr>
          <a:xfrm>
            <a:off x="1828800" y="4191000"/>
            <a:ext cx="8534400" cy="1752600"/>
          </a:xfrm>
        </p:spPr>
        <p:txBody>
          <a:bodyPr>
            <a:normAutofit fontScale="92500" lnSpcReduction="20000"/>
          </a:bodyPr>
          <a:lstStyle/>
          <a:p>
            <a:r>
              <a:rPr lang="en-US" dirty="0"/>
              <a:t>Ms. </a:t>
            </a:r>
            <a:r>
              <a:rPr lang="en-US" dirty="0" err="1"/>
              <a:t>Falina</a:t>
            </a:r>
            <a:r>
              <a:rPr lang="en-US" dirty="0"/>
              <a:t> Laron</a:t>
            </a:r>
          </a:p>
          <a:p>
            <a:r>
              <a:rPr lang="en-US" dirty="0"/>
              <a:t>Peer Navigator/Outreach Coordinator</a:t>
            </a:r>
          </a:p>
          <a:p>
            <a:r>
              <a:rPr lang="en-US" dirty="0">
                <a:hlinkClick r:id="rId2"/>
              </a:rPr>
              <a:t>falinachanel@yahoo.com</a:t>
            </a:r>
            <a:endParaRPr lang="en-US" dirty="0"/>
          </a:p>
          <a:p>
            <a:r>
              <a:rPr lang="en-US" dirty="0"/>
              <a:t>www.aidsactionbaltimore.org</a:t>
            </a:r>
          </a:p>
        </p:txBody>
      </p:sp>
    </p:spTree>
    <p:extLst>
      <p:ext uri="{BB962C8B-B14F-4D97-AF65-F5344CB8AC3E}">
        <p14:creationId xmlns:p14="http://schemas.microsoft.com/office/powerpoint/2010/main" val="3311774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6" name="Picture Placeholder 5"/>
          <p:cNvPicPr>
            <a:picLocks noGrp="1" noChangeAspect="1"/>
          </p:cNvPicPr>
          <p:nvPr>
            <p:ph type="pic" idx="1"/>
          </p:nvPr>
        </p:nvPicPr>
        <p:blipFill>
          <a:blip r:embed="rId2">
            <a:extLst>
              <a:ext uri="{28A0092B-C50C-407E-A947-70E740481C1C}">
                <a14:useLocalDpi xmlns:a14="http://schemas.microsoft.com/office/drawing/2010/main" val="0"/>
              </a:ext>
            </a:extLst>
          </a:blip>
          <a:srcRect l="3930" r="3930"/>
          <a:stretch>
            <a:fillRect/>
          </a:stretch>
        </p:blipFill>
        <p:spPr/>
      </p:pic>
      <p:sp>
        <p:nvSpPr>
          <p:cNvPr id="4" name="Text Placeholder 3"/>
          <p:cNvSpPr>
            <a:spLocks noGrp="1"/>
          </p:cNvSpPr>
          <p:nvPr>
            <p:ph type="body" sz="half" idx="2"/>
          </p:nvPr>
        </p:nvSpPr>
        <p:spPr/>
        <p:txBody>
          <a:bodyPr/>
          <a:lstStyle/>
          <a:p>
            <a:endParaRPr lang="en-US"/>
          </a:p>
        </p:txBody>
      </p:sp>
      <p:sp>
        <p:nvSpPr>
          <p:cNvPr id="5" name="Picture Placeholder 2"/>
          <p:cNvSpPr txBox="1">
            <a:spLocks/>
          </p:cNvSpPr>
          <p:nvPr/>
        </p:nvSpPr>
        <p:spPr>
          <a:xfrm>
            <a:off x="3352800" y="609600"/>
            <a:ext cx="5486400" cy="4114800"/>
          </a:xfrm>
          <a:prstGeom prst="rect">
            <a:avLst/>
          </a:prstGeom>
        </p:spPr>
      </p:sp>
    </p:spTree>
    <p:extLst>
      <p:ext uri="{BB962C8B-B14F-4D97-AF65-F5344CB8AC3E}">
        <p14:creationId xmlns:p14="http://schemas.microsoft.com/office/powerpoint/2010/main" val="177195840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sz="4300" cap="all"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27000" dist="200000" dir="2700000" algn="tl" rotWithShape="0">
                    <a:srgbClr val="000000">
                      <a:alpha val="30000"/>
                    </a:srgbClr>
                  </a:outerShdw>
                </a:effectLst>
                <a:latin typeface="Lucida Sans"/>
                <a:ea typeface="+mj-ea"/>
                <a:cs typeface="+mj-cs"/>
              </a:rPr>
              <a:t>TRANSGENDER DAY OF REMEMBERANCE</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marL="0" indent="0">
              <a:buNone/>
            </a:pPr>
            <a:endParaRPr lang="en-US" b="1" dirty="0"/>
          </a:p>
          <a:p>
            <a:endParaRPr lang="en-US" b="1" dirty="0"/>
          </a:p>
          <a:p>
            <a:pPr marL="0" indent="0">
              <a:buNone/>
            </a:pPr>
            <a:r>
              <a:rPr lang="en-US" sz="3200" b="1" dirty="0"/>
              <a:t>375 transgender people were </a:t>
            </a:r>
            <a:r>
              <a:rPr lang="en-US" sz="3200" b="1"/>
              <a:t>killed this </a:t>
            </a:r>
            <a:r>
              <a:rPr lang="en-US" sz="3200" b="1" dirty="0"/>
              <a:t>year (2021), a figure that has risen since last year’s total </a:t>
            </a:r>
            <a:r>
              <a:rPr lang="en-US" sz="3200" b="1"/>
              <a:t>of 350.</a:t>
            </a:r>
            <a:endParaRPr lang="en-US" sz="3200" b="1" dirty="0"/>
          </a:p>
        </p:txBody>
      </p:sp>
    </p:spTree>
    <p:extLst>
      <p:ext uri="{BB962C8B-B14F-4D97-AF65-F5344CB8AC3E}">
        <p14:creationId xmlns:p14="http://schemas.microsoft.com/office/powerpoint/2010/main" val="2634826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sz="4300" cap="all"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27000" dist="200000" dir="2700000" algn="tl" rotWithShape="0">
                    <a:srgbClr val="000000">
                      <a:alpha val="30000"/>
                    </a:srgbClr>
                  </a:outerShdw>
                </a:effectLst>
                <a:latin typeface="Lucida Sans"/>
                <a:ea typeface="+mj-ea"/>
                <a:cs typeface="+mj-cs"/>
              </a:rPr>
              <a:t>TRANSGENDER DAY OF REMEMBERANCE</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endParaRPr lang="en-US" dirty="0"/>
          </a:p>
          <a:p>
            <a:r>
              <a:rPr lang="en-US" dirty="0"/>
              <a:t>The annual global list is released for Transgender Day of Remembrance (TDOR), held on November 20 each year.</a:t>
            </a:r>
          </a:p>
          <a:p>
            <a:endParaRPr lang="en-US" dirty="0"/>
          </a:p>
          <a:p>
            <a:r>
              <a:rPr lang="en-US" dirty="0"/>
              <a:t>The majority of the murders happened in Central and South America (70%). But like the previous few years, the most deaths in a single country occurred in Brazil, totaling 33% of global deaths.</a:t>
            </a:r>
          </a:p>
        </p:txBody>
      </p:sp>
    </p:spTree>
    <p:extLst>
      <p:ext uri="{BB962C8B-B14F-4D97-AF65-F5344CB8AC3E}">
        <p14:creationId xmlns:p14="http://schemas.microsoft.com/office/powerpoint/2010/main" val="90302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sz="4300" cap="all"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27000" dist="200000" dir="2700000" algn="tl" rotWithShape="0">
                    <a:srgbClr val="000000">
                      <a:alpha val="30000"/>
                    </a:srgbClr>
                  </a:outerShdw>
                </a:effectLst>
                <a:latin typeface="Lucida Sans"/>
                <a:ea typeface="+mj-ea"/>
                <a:cs typeface="+mj-cs"/>
              </a:rPr>
              <a:t>TRANSGENDER DAY OF REMEMBERANCE</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a:bodyPr>
          <a:lstStyle/>
          <a:p>
            <a:endParaRPr lang="en-US" dirty="0"/>
          </a:p>
          <a:p>
            <a:r>
              <a:rPr lang="en-US" dirty="0"/>
              <a:t>It was found that most victims were black and migrant trans women of color and trans sex workers.</a:t>
            </a:r>
          </a:p>
          <a:p>
            <a:endParaRPr lang="en-US" dirty="0"/>
          </a:p>
          <a:p>
            <a:r>
              <a:rPr lang="en-US" dirty="0"/>
              <a:t>Nine in ten (96%) of those murdered globally were trans women or trans feminine people.</a:t>
            </a:r>
          </a:p>
          <a:p>
            <a:endParaRPr lang="en-US" dirty="0"/>
          </a:p>
          <a:p>
            <a:r>
              <a:rPr lang="en-US" dirty="0"/>
              <a:t>Over half (58%) of those murdered were sex workers, and four in ten were European migrants (43%).</a:t>
            </a:r>
          </a:p>
        </p:txBody>
      </p:sp>
    </p:spTree>
    <p:extLst>
      <p:ext uri="{BB962C8B-B14F-4D97-AF65-F5344CB8AC3E}">
        <p14:creationId xmlns:p14="http://schemas.microsoft.com/office/powerpoint/2010/main" val="1040533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sz="4300" cap="all"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27000" dist="200000" dir="2700000" algn="tl" rotWithShape="0">
                    <a:srgbClr val="000000">
                      <a:alpha val="30000"/>
                    </a:srgbClr>
                  </a:outerShdw>
                </a:effectLst>
                <a:latin typeface="Lucida Sans"/>
                <a:ea typeface="+mj-ea"/>
                <a:cs typeface="+mj-cs"/>
              </a:rPr>
              <a:t>TRANSGENDER DAY OF REMEMBERANCE</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endParaRPr lang="en-US" dirty="0"/>
          </a:p>
          <a:p>
            <a:r>
              <a:rPr lang="en-US" dirty="0"/>
              <a:t>In the report authors say this makes 2021 the ‘deadliest year’ of violence against gender diverse people since records began. One in four of those murdered were killed in their own home.</a:t>
            </a:r>
          </a:p>
          <a:p>
            <a:endParaRPr lang="en-US" dirty="0"/>
          </a:p>
          <a:p>
            <a:r>
              <a:rPr lang="en-US" dirty="0"/>
              <a:t>The report’s release follows several years of human rights organizations worldwide recording yearly rises in violence against transgender people.</a:t>
            </a:r>
          </a:p>
          <a:p>
            <a:endParaRPr lang="en-US" dirty="0"/>
          </a:p>
          <a:p>
            <a:r>
              <a:rPr lang="en-US" dirty="0"/>
              <a:t>But a further humbling and critical part of these figures’ context is that the death total is likely only to be the tip of the iceberg.</a:t>
            </a:r>
          </a:p>
          <a:p>
            <a:endParaRPr lang="en-US" dirty="0"/>
          </a:p>
          <a:p>
            <a:r>
              <a:rPr lang="en-US" dirty="0"/>
              <a:t>Many hate crimes and murders go unreported, or crucially, misreported in the media – meaning the actual number of deaths could be far higher.</a:t>
            </a:r>
          </a:p>
          <a:p>
            <a:endParaRPr lang="en-US" dirty="0"/>
          </a:p>
        </p:txBody>
      </p:sp>
    </p:spTree>
    <p:extLst>
      <p:ext uri="{BB962C8B-B14F-4D97-AF65-F5344CB8AC3E}">
        <p14:creationId xmlns:p14="http://schemas.microsoft.com/office/powerpoint/2010/main" val="1528050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sz="4300" cap="all" dirty="0">
                <a:gradFill>
                  <a:gsLst>
                    <a:gs pos="0">
                      <a:srgbClr val="CEB966">
                        <a:tint val="73000"/>
                        <a:satMod val="145000"/>
                      </a:srgbClr>
                    </a:gs>
                    <a:gs pos="73000">
                      <a:srgbClr val="CEB966">
                        <a:tint val="73000"/>
                        <a:satMod val="145000"/>
                      </a:srgbClr>
                    </a:gs>
                    <a:gs pos="100000">
                      <a:srgbClr val="CEB966">
                        <a:tint val="83000"/>
                        <a:satMod val="143000"/>
                      </a:srgbClr>
                    </a:gs>
                  </a:gsLst>
                  <a:lin ang="4800000" scaled="1"/>
                </a:gradFill>
                <a:effectLst>
                  <a:outerShdw blurRad="127000" dist="200000" dir="2700000" algn="tl" rotWithShape="0">
                    <a:srgbClr val="000000">
                      <a:alpha val="30000"/>
                    </a:srgbClr>
                  </a:outerShdw>
                </a:effectLst>
                <a:latin typeface="Lucida Sans"/>
                <a:ea typeface="+mj-ea"/>
                <a:cs typeface="+mj-cs"/>
              </a:rPr>
              <a:t>TRANSGENDER DAY OF REMEMBERANCE</a:t>
            </a:r>
            <a:endParaRPr lang="en-US" dirty="0"/>
          </a:p>
        </p:txBody>
      </p:sp>
      <p:sp>
        <p:nvSpPr>
          <p:cNvPr id="3" name="Content Placeholder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endParaRPr lang="en-US" dirty="0"/>
          </a:p>
          <a:p>
            <a:r>
              <a:rPr lang="en-US" dirty="0"/>
              <a:t>The report notes that the numbers indicate a worrying trend when it comes to the intersections of misogyny, racism, xenophobia, and hate towards sex workers.</a:t>
            </a:r>
          </a:p>
          <a:p>
            <a:r>
              <a:rPr lang="en-US" dirty="0"/>
              <a:t>The list is compiled by </a:t>
            </a:r>
            <a:r>
              <a:rPr lang="en-US" dirty="0" err="1"/>
              <a:t>Transrespect</a:t>
            </a:r>
            <a:r>
              <a:rPr lang="en-US" dirty="0"/>
              <a:t> versus Transphobia Worldwide (</a:t>
            </a:r>
            <a:r>
              <a:rPr lang="en-US" dirty="0" err="1"/>
              <a:t>TvT</a:t>
            </a:r>
            <a:r>
              <a:rPr lang="en-US" dirty="0"/>
              <a:t>), a TGEU project, by sourcing local and national news stories covering the deaths and murders. </a:t>
            </a:r>
          </a:p>
        </p:txBody>
      </p:sp>
    </p:spTree>
    <p:extLst>
      <p:ext uri="{BB962C8B-B14F-4D97-AF65-F5344CB8AC3E}">
        <p14:creationId xmlns:p14="http://schemas.microsoft.com/office/powerpoint/2010/main" val="8092744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109</TotalTime>
  <Words>360</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Book Antiqua</vt:lpstr>
      <vt:lpstr>Lucida Sans</vt:lpstr>
      <vt:lpstr>Wingdings</vt:lpstr>
      <vt:lpstr>Wingdings 2</vt:lpstr>
      <vt:lpstr>Wingdings 3</vt:lpstr>
      <vt:lpstr>Apex</vt:lpstr>
      <vt:lpstr>AIDS Action Baltimore TRANSGENDER  DAY OF REMEMBERANCE  COMMUNITY CONVERSATION</vt:lpstr>
      <vt:lpstr>PowerPoint Presentation</vt:lpstr>
      <vt:lpstr>TRANSGENDER DAY OF REMEMBERANCE</vt:lpstr>
      <vt:lpstr>TRANSGENDER DAY OF REMEMBERANCE</vt:lpstr>
      <vt:lpstr>TRANSGENDER DAY OF REMEMBERANCE</vt:lpstr>
      <vt:lpstr>TRANSGENDER DAY OF REMEMBERANCE</vt:lpstr>
      <vt:lpstr>TRANSGENDER DAY OF REMEMBERANCE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TRANSGENDER DAY OF REMEMBERANCE COMMUNITY CONVERSATION:</dc:title>
  <dc:creator>FALINA LARON</dc:creator>
  <cp:lastModifiedBy>Jeffrey Grabelle</cp:lastModifiedBy>
  <cp:revision>14</cp:revision>
  <cp:lastPrinted>2021-11-17T16:12:52Z</cp:lastPrinted>
  <dcterms:created xsi:type="dcterms:W3CDTF">2021-11-16T21:05:59Z</dcterms:created>
  <dcterms:modified xsi:type="dcterms:W3CDTF">2021-11-17T16:13:08Z</dcterms:modified>
</cp:coreProperties>
</file>