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8" r:id="rId3"/>
    <p:sldId id="346" r:id="rId4"/>
    <p:sldId id="330" r:id="rId5"/>
    <p:sldId id="334" r:id="rId6"/>
    <p:sldId id="335" r:id="rId7"/>
    <p:sldId id="336" r:id="rId8"/>
    <p:sldId id="358" r:id="rId9"/>
    <p:sldId id="338" r:id="rId10"/>
    <p:sldId id="337" r:id="rId11"/>
    <p:sldId id="339" r:id="rId12"/>
    <p:sldId id="340" r:id="rId13"/>
    <p:sldId id="341" r:id="rId14"/>
    <p:sldId id="343" r:id="rId15"/>
    <p:sldId id="342" r:id="rId16"/>
    <p:sldId id="345" r:id="rId17"/>
    <p:sldId id="357" r:id="rId18"/>
    <p:sldId id="331" r:id="rId19"/>
    <p:sldId id="352" r:id="rId20"/>
    <p:sldId id="347" r:id="rId21"/>
    <p:sldId id="348" r:id="rId22"/>
    <p:sldId id="349" r:id="rId23"/>
    <p:sldId id="350" r:id="rId24"/>
    <p:sldId id="351" r:id="rId25"/>
    <p:sldId id="354" r:id="rId26"/>
    <p:sldId id="353" r:id="rId27"/>
    <p:sldId id="355" r:id="rId28"/>
    <p:sldId id="356" r:id="rId29"/>
    <p:sldId id="273" r:id="rId30"/>
    <p:sldId id="263" r:id="rId31"/>
    <p:sldId id="279" r:id="rId3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ynda Dee" initials="LD" lastIdx="1" clrIdx="0">
    <p:extLst>
      <p:ext uri="{19B8F6BF-5375-455C-9EA6-DF929625EA0E}">
        <p15:presenceInfo xmlns:p15="http://schemas.microsoft.com/office/powerpoint/2012/main" userId="a7cd054be4065ca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46" autoAdjust="0"/>
    <p:restoredTop sz="96374" autoAdjust="0"/>
  </p:normalViewPr>
  <p:slideViewPr>
    <p:cSldViewPr snapToGrid="0">
      <p:cViewPr varScale="1">
        <p:scale>
          <a:sx n="114" d="100"/>
          <a:sy n="114" d="100"/>
        </p:scale>
        <p:origin x="3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9DE15B-0F42-4B6B-8E50-089B7A892759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3C388F-C0E2-4D33-A69E-670512473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466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3C388F-C0E2-4D33-A69E-6705124730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321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3C388F-C0E2-4D33-A69E-6705124730C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124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3C388F-C0E2-4D33-A69E-6705124730C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4937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3C388F-C0E2-4D33-A69E-6705124730C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809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19A9-98B7-4546-8DE0-778052F85856}" type="datetimeFigureOut">
              <a:rPr lang="en-US" smtClean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E3D2-5212-4679-B5E6-4D7177B44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690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19A9-98B7-4546-8DE0-778052F85856}" type="datetimeFigureOut">
              <a:rPr lang="en-US" smtClean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E3D2-5212-4679-B5E6-4D7177B44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420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19A9-98B7-4546-8DE0-778052F85856}" type="datetimeFigureOut">
              <a:rPr lang="en-US" smtClean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E3D2-5212-4679-B5E6-4D7177B44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433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19A9-98B7-4546-8DE0-778052F85856}" type="datetimeFigureOut">
              <a:rPr lang="en-US" smtClean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E3D2-5212-4679-B5E6-4D7177B44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388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19A9-98B7-4546-8DE0-778052F85856}" type="datetimeFigureOut">
              <a:rPr lang="en-US" smtClean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E3D2-5212-4679-B5E6-4D7177B44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207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19A9-98B7-4546-8DE0-778052F85856}" type="datetimeFigureOut">
              <a:rPr lang="en-US" smtClean="0"/>
              <a:t>3/31/2021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E3D2-5212-4679-B5E6-4D7177B44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713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19A9-98B7-4546-8DE0-778052F85856}" type="datetimeFigureOut">
              <a:rPr lang="en-US" smtClean="0"/>
              <a:t>3/31/2021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E3D2-5212-4679-B5E6-4D7177B44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148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19A9-98B7-4546-8DE0-778052F85856}" type="datetimeFigureOut">
              <a:rPr lang="en-US" smtClean="0"/>
              <a:t>3/31/2021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E3D2-5212-4679-B5E6-4D7177B44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093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19A9-98B7-4546-8DE0-778052F85856}" type="datetimeFigureOut">
              <a:rPr lang="en-US" smtClean="0"/>
              <a:t>3/31/2021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E3D2-5212-4679-B5E6-4D7177B44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205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19A9-98B7-4546-8DE0-778052F85856}" type="datetimeFigureOut">
              <a:rPr lang="en-US" smtClean="0"/>
              <a:t>3/31/2021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E3D2-5212-4679-B5E6-4D7177B44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446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19A9-98B7-4546-8DE0-778052F85856}" type="datetimeFigureOut">
              <a:rPr lang="en-US" smtClean="0"/>
              <a:t>3/31/2021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E3D2-5212-4679-B5E6-4D7177B44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230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619A9-98B7-4546-8DE0-778052F85856}" type="datetimeFigureOut">
              <a:rPr lang="en-US" smtClean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EE3D2-5212-4679-B5E6-4D7177B44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79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9719" y="480453"/>
            <a:ext cx="9081858" cy="2317072"/>
          </a:xfrm>
        </p:spPr>
        <p:txBody>
          <a:bodyPr>
            <a:normAutofit fontScale="90000"/>
          </a:bodyPr>
          <a:lstStyle/>
          <a:p>
            <a:pPr>
              <a:tabLst>
                <a:tab pos="4403725" algn="l"/>
              </a:tabLst>
            </a:pPr>
            <a:r>
              <a:rPr lang="en-US" sz="4400" b="1" dirty="0">
                <a:latin typeface="Georgia" panose="02040502050405020303" pitchFamily="18" charset="0"/>
              </a:rPr>
              <a:t>AIDS</a:t>
            </a:r>
            <a:r>
              <a:rPr lang="en-US" sz="4400" b="1" dirty="0">
                <a:solidFill>
                  <a:srgbClr val="C00000"/>
                </a:solidFill>
                <a:latin typeface="Georgia" panose="02040502050405020303" pitchFamily="18" charset="0"/>
              </a:rPr>
              <a:t>ACTION</a:t>
            </a:r>
            <a:r>
              <a:rPr lang="en-US" sz="4400" b="1" dirty="0">
                <a:latin typeface="Georgia" panose="02040502050405020303" pitchFamily="18" charset="0"/>
              </a:rPr>
              <a:t>BALTIMORE</a:t>
            </a:r>
            <a:br>
              <a:rPr lang="en-US" sz="4400" b="1" dirty="0">
                <a:latin typeface="Georgia" panose="02040502050405020303" pitchFamily="18" charset="0"/>
              </a:rPr>
            </a:br>
            <a:r>
              <a:rPr lang="en-US" sz="4400" b="1" dirty="0">
                <a:latin typeface="Georgia" panose="02040502050405020303" pitchFamily="18" charset="0"/>
              </a:rPr>
              <a:t>TOWN HALL</a:t>
            </a:r>
            <a:br>
              <a:rPr lang="en-US" sz="5300" b="1" dirty="0">
                <a:solidFill>
                  <a:srgbClr val="C00000"/>
                </a:solidFill>
                <a:latin typeface="Georgia" panose="02040502050405020303" pitchFamily="18" charset="0"/>
              </a:rPr>
            </a:br>
            <a:r>
              <a:rPr lang="en-US" sz="4000" b="1" dirty="0">
                <a:solidFill>
                  <a:srgbClr val="C00000"/>
                </a:solidFill>
                <a:latin typeface="Georgia" panose="02040502050405020303" pitchFamily="18" charset="0"/>
              </a:rPr>
              <a:t>COVID-19VACCINE &amp; CROI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41217"/>
            <a:ext cx="9144000" cy="410869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AIDS ACTION BALTIMORE</a:t>
            </a:r>
          </a:p>
          <a:p>
            <a:r>
              <a:rPr lang="en-US" sz="3600" b="1" dirty="0"/>
              <a:t>Lynda Dee</a:t>
            </a:r>
          </a:p>
          <a:p>
            <a:r>
              <a:rPr lang="en-US" sz="3600" b="1" dirty="0"/>
              <a:t>   MARCH 31, 2021</a:t>
            </a:r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068435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7987"/>
            <a:ext cx="10515600" cy="5649686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6000" b="1" dirty="0"/>
              <a:t>COVID-19 </a:t>
            </a:r>
            <a:r>
              <a:rPr lang="en-US" sz="16000" b="1" dirty="0">
                <a:solidFill>
                  <a:srgbClr val="C00000"/>
                </a:solidFill>
              </a:rPr>
              <a:t>Variants, UK, Brazil, SA, CA, NY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2800" b="1" dirty="0"/>
              <a:t>UK, Brazil, SA variants make COVID-19 more infectious and more deadly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2800" b="1" dirty="0"/>
              <a:t>So far, it appears that the Pfizer, </a:t>
            </a:r>
            <a:r>
              <a:rPr lang="en-US" sz="12800" b="1" dirty="0" err="1"/>
              <a:t>Moderna</a:t>
            </a:r>
            <a:r>
              <a:rPr lang="en-US" sz="12800" b="1" dirty="0"/>
              <a:t> and J&amp;J vaccines remain effective against these variants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2800" b="1" dirty="0"/>
              <a:t>Variants may require additional vaccinations like the flu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2800" b="1" dirty="0"/>
              <a:t>The search is on for a universal corona vaccine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2800" b="1" dirty="0"/>
              <a:t>May be easier with Pfizer and </a:t>
            </a:r>
            <a:r>
              <a:rPr lang="en-US" sz="12800" b="1" dirty="0" err="1"/>
              <a:t>Moderna</a:t>
            </a:r>
            <a:r>
              <a:rPr lang="en-US" sz="12800" b="1" dirty="0"/>
              <a:t> vaccines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endParaRPr lang="en-US" sz="12800" b="1" dirty="0"/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2800" b="1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078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4344"/>
            <a:ext cx="10515600" cy="5649686"/>
          </a:xfrm>
        </p:spPr>
        <p:txBody>
          <a:bodyPr>
            <a:normAutofit fontScale="475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9300" b="1" dirty="0"/>
              <a:t>COVID-19 </a:t>
            </a:r>
            <a:r>
              <a:rPr lang="en-US" sz="9300" b="1" dirty="0">
                <a:solidFill>
                  <a:srgbClr val="C00000"/>
                </a:solidFill>
              </a:rPr>
              <a:t>Vaccine Duration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How long will current vaccines be effective?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6 months – 1 year???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Will COVID-19 require annual vaccines like the flu?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All these questions are still being studied</a:t>
            </a:r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2800" b="1" dirty="0"/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2800" b="1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771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4344"/>
            <a:ext cx="10515600" cy="5649686"/>
          </a:xfrm>
        </p:spPr>
        <p:txBody>
          <a:bodyPr>
            <a:normAutofit fontScale="700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5100" b="1" dirty="0"/>
              <a:t>COVID-19 Prevention-Passive Immunotherapy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4500" b="1" dirty="0"/>
              <a:t>Phase 3 Casrivimab (</a:t>
            </a:r>
            <a:r>
              <a:rPr lang="en-US" sz="4500" b="1" dirty="0" err="1"/>
              <a:t>cas</a:t>
            </a:r>
            <a:r>
              <a:rPr lang="en-US" sz="4500" b="1" dirty="0"/>
              <a:t>)+</a:t>
            </a:r>
            <a:r>
              <a:rPr lang="en-US" sz="4500" b="1" dirty="0" err="1"/>
              <a:t>imdevimab</a:t>
            </a:r>
            <a:r>
              <a:rPr lang="en-US" sz="4500" b="1" dirty="0"/>
              <a:t> (</a:t>
            </a:r>
            <a:r>
              <a:rPr lang="en-US" sz="4500" b="1" dirty="0" err="1"/>
              <a:t>imdev</a:t>
            </a:r>
            <a:r>
              <a:rPr lang="en-US" sz="4500" b="1" dirty="0"/>
              <a:t>) cocktail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4500" b="1" dirty="0"/>
              <a:t>Prevention from infected household members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4500" b="1" dirty="0"/>
              <a:t>Symptomatic vs asymptomatic 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4500" b="1" dirty="0"/>
              <a:t>SubQ injection; 223/186 for 29 days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4500" b="1" dirty="0"/>
              <a:t>Prevented symptomatic infection, reduced asymptomatic infection, decreased viral load and RNA detection duration</a:t>
            </a:r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2800" b="1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68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4344"/>
            <a:ext cx="10515600" cy="5649686"/>
          </a:xfrm>
        </p:spPr>
        <p:txBody>
          <a:bodyPr>
            <a:normAutofit fontScale="32500" lnSpcReduction="20000"/>
          </a:bodyPr>
          <a:lstStyle/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9800" b="1" dirty="0"/>
              <a:t>COVID-19 </a:t>
            </a:r>
            <a:r>
              <a:rPr lang="en-US" sz="9800" b="1" dirty="0">
                <a:solidFill>
                  <a:srgbClr val="C00000"/>
                </a:solidFill>
              </a:rPr>
              <a:t>Prevention and Treatment: Bamlanivimab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One IV dose prevents morbidity, mortality &amp; infection in nursing homes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Phase 3, mild/moderate disease, within 3 days of diagnosis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Patients who got COVID had a lower viral load and cleared it faster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Mild or worse COVID patients also did better: 8.7% vs 17.8%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No deaths on treatment vs 5 deaths in the placebo arm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Well tolerated with balanced side effects in each arm</a:t>
            </a:r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2800" b="1" dirty="0"/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2800" b="1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494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4344"/>
            <a:ext cx="10515600" cy="5649686"/>
          </a:xfrm>
        </p:spPr>
        <p:txBody>
          <a:bodyPr>
            <a:normAutofit fontScale="325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9300" b="1" dirty="0"/>
              <a:t>COVID-19 </a:t>
            </a:r>
            <a:r>
              <a:rPr lang="en-US" sz="9300" b="1" dirty="0">
                <a:solidFill>
                  <a:srgbClr val="C00000"/>
                </a:solidFill>
              </a:rPr>
              <a:t>Treatment: Bamlanivimab + </a:t>
            </a:r>
            <a:r>
              <a:rPr lang="en-US" sz="9300" b="1" dirty="0" err="1">
                <a:solidFill>
                  <a:srgbClr val="C00000"/>
                </a:solidFill>
              </a:rPr>
              <a:t>Etesevimab</a:t>
            </a:r>
            <a:endParaRPr lang="en-US" sz="9300" b="1" dirty="0">
              <a:solidFill>
                <a:srgbClr val="C00000"/>
              </a:solidFill>
            </a:endParaRP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7600" b="1" dirty="0"/>
              <a:t>Ambulatory patients, 1 IV infusion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Phase 3, mild/moderate disease, within 3 days of diagnosis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7600" b="1" dirty="0"/>
              <a:t>12 and older at risk for developing severe COVID-19: cancer, kidney disease, COPD, Down Syndrome, heart disease, immunocompromised, obese, pregnant, sickle cell, smokers, Type 2 diabetes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70% reduction in hospitalization, decreased viral load and symptoms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No deaths due to any cause; 10 deaths in the placebo arm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Confirms EUA results of 71% decreased hospitalizations </a:t>
            </a:r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2800" b="1" dirty="0"/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2800" b="1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4301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4344"/>
            <a:ext cx="10515600" cy="5649686"/>
          </a:xfrm>
        </p:spPr>
        <p:txBody>
          <a:bodyPr>
            <a:normAutofit fontScale="400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9300" b="1" dirty="0"/>
              <a:t>COVID-19 </a:t>
            </a:r>
            <a:r>
              <a:rPr lang="en-US" sz="9300" b="1" dirty="0">
                <a:solidFill>
                  <a:srgbClr val="C00000"/>
                </a:solidFill>
              </a:rPr>
              <a:t>Treatment: Molnupiravir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7600" b="1" dirty="0">
                <a:solidFill>
                  <a:srgbClr val="C00000"/>
                </a:solidFill>
              </a:rPr>
              <a:t>Oral drug </a:t>
            </a:r>
            <a:r>
              <a:rPr lang="en-US" sz="7600" b="1" dirty="0"/>
              <a:t>for treatment, prophylaxis and prevention of transmission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Phase 2a dose ranging study; Phase 2/3 studies continue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Study: Non-hospitalized adults; can also be used in hospital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Viral negativity within 5 days: 0/47 vs. 6/25 in placebo group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No safety signals thus far</a:t>
            </a:r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2800" b="1" dirty="0"/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2800" b="1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4828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4344"/>
            <a:ext cx="10515600" cy="5649686"/>
          </a:xfrm>
        </p:spPr>
        <p:txBody>
          <a:bodyPr>
            <a:normAutofit fontScale="400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9300" b="1" dirty="0"/>
              <a:t>COVID-19 </a:t>
            </a:r>
            <a:r>
              <a:rPr lang="en-US" sz="9300" b="1" dirty="0">
                <a:solidFill>
                  <a:srgbClr val="C00000"/>
                </a:solidFill>
              </a:rPr>
              <a:t>Treatment: Convalescent Plasma (IV)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8000" b="1" dirty="0"/>
              <a:t>Hospitalized patients in the Netherlands, within 14 days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8000" b="1" dirty="0"/>
              <a:t>No effect on survival or disease course in severe COVID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8000" b="1" dirty="0"/>
              <a:t>No virologic or immunologic effect in severe disease 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8000" b="1" dirty="0"/>
              <a:t>DSMB stopped the study; should be initiated ASAP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8000" b="1" dirty="0"/>
              <a:t>New study planned in outpatients at high risk for severe illness, dosed within 7 days of their first symptoms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8000" b="1" dirty="0"/>
              <a:t>Inexpensive therapy </a:t>
            </a:r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2800" b="1" dirty="0"/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2800" b="1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2777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3177"/>
            <a:ext cx="10515600" cy="6010853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4400" b="1" dirty="0"/>
              <a:t>COVID-19 </a:t>
            </a:r>
            <a:r>
              <a:rPr lang="en-US" sz="14400" b="1" dirty="0">
                <a:solidFill>
                  <a:srgbClr val="C00000"/>
                </a:solidFill>
              </a:rPr>
              <a:t>Advocacy: AAB Letter to Governor Hogan; copy to Mayor and BCHD Commissioner</a:t>
            </a:r>
            <a:endParaRPr lang="en-US" sz="8000" b="1" dirty="0"/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200" b="1" dirty="0"/>
              <a:t>PWH be included in eligibility category 1C; strong new evidence that </a:t>
            </a:r>
            <a:r>
              <a:rPr lang="en-US" sz="11200" b="1" dirty="0">
                <a:solidFill>
                  <a:srgbClr val="C00000"/>
                </a:solidFill>
              </a:rPr>
              <a:t>PWH are at increased risk of severe illness from COVID-19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11200" b="1" dirty="0">
                <a:solidFill>
                  <a:srgbClr val="C00000"/>
                </a:solidFill>
              </a:rPr>
              <a:t>Hospitalization requirement </a:t>
            </a:r>
            <a:r>
              <a:rPr lang="en-US" sz="11200" b="1" dirty="0"/>
              <a:t>be reversed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11200" b="1" dirty="0"/>
              <a:t>Policy deprioritizing </a:t>
            </a:r>
            <a:r>
              <a:rPr lang="en-US" sz="11200" b="1" dirty="0">
                <a:solidFill>
                  <a:srgbClr val="C00000"/>
                </a:solidFill>
              </a:rPr>
              <a:t>vaccine distribution hospitals </a:t>
            </a:r>
            <a:r>
              <a:rPr lang="en-US" sz="11200" b="1" dirty="0"/>
              <a:t>be reversed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200" b="1" dirty="0">
                <a:solidFill>
                  <a:srgbClr val="C00000"/>
                </a:solidFill>
              </a:rPr>
              <a:t>New community engagement strategies </a:t>
            </a:r>
            <a:r>
              <a:rPr lang="en-US" sz="11200" b="1" dirty="0"/>
              <a:t>be employed to address </a:t>
            </a:r>
            <a:r>
              <a:rPr lang="en-US" sz="11200" b="1" dirty="0">
                <a:solidFill>
                  <a:srgbClr val="C00000"/>
                </a:solidFill>
              </a:rPr>
              <a:t>vaccine hesitancy and access </a:t>
            </a:r>
            <a:r>
              <a:rPr lang="en-US" sz="11200" b="1" dirty="0"/>
              <a:t>for the people most at risk for COVID-19 transmission and severe illness and death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200" b="1" dirty="0">
                <a:solidFill>
                  <a:srgbClr val="C00000"/>
                </a:solidFill>
              </a:rPr>
              <a:t>No further public health restrictions relaxed </a:t>
            </a:r>
            <a:r>
              <a:rPr lang="en-US" sz="11200" b="1" dirty="0"/>
              <a:t>until warranted by scientific evidence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endParaRPr lang="en-US" sz="8000" b="1" dirty="0"/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2800" b="1" dirty="0"/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2800" b="1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0700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5662"/>
            <a:ext cx="10515600" cy="5649686"/>
          </a:xfrm>
        </p:spPr>
        <p:txBody>
          <a:bodyPr>
            <a:normAutofit fontScale="325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2300" b="1" dirty="0"/>
              <a:t>HIV Prevention: Who Gets HIV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CDC Lifetime Risk of HIV Highest Risk of HIV Diagnosis in MSM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1 in 6 MSM will be diagnosed with HIV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>
                <a:solidFill>
                  <a:srgbClr val="C00000"/>
                </a:solidFill>
              </a:rPr>
              <a:t>1 in 2 African-American MSM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>
                <a:solidFill>
                  <a:srgbClr val="C00000"/>
                </a:solidFill>
              </a:rPr>
              <a:t>1 in 4 Latino American MSM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1 in 11 white MSM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7023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5662"/>
            <a:ext cx="10515600" cy="5649686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4700" b="1" dirty="0"/>
              <a:t>HIV Prevention: </a:t>
            </a:r>
            <a:r>
              <a:rPr lang="en-US" sz="4700" b="1" dirty="0">
                <a:solidFill>
                  <a:srgbClr val="C00000"/>
                </a:solidFill>
              </a:rPr>
              <a:t>Cabotegravir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3200" b="1" dirty="0"/>
              <a:t>CABO is more effective than daily Truvada (99%) 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3200" b="1" dirty="0"/>
              <a:t>MSM, trans women and cisgender women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3200" b="1" dirty="0"/>
              <a:t>4.1 infections with CABO; 12.2 infections with Truvada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3200" b="1" dirty="0"/>
              <a:t>Better adherence; IM dosing every 2 months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3200" b="1" dirty="0"/>
              <a:t>No FDA NDA yet filed for prevention, first half of 2021?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15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622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6405"/>
            <a:ext cx="10515600" cy="6310094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4000" b="1" dirty="0"/>
              <a:t>COVID-19 Epidemiology-Who gets COVID-19 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4000" b="1" dirty="0"/>
              <a:t>COVID-19 Vaccines, Variants and Duration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4000" b="1" dirty="0"/>
              <a:t>COVID-19 Prevention-Passive Immunotherapy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4000" b="1" dirty="0"/>
              <a:t>CROI COVID-19 Treatment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4000" b="1" dirty="0"/>
              <a:t>COVID-19 Advocacy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4000" b="1" dirty="0"/>
              <a:t>CROI HIV Prevention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4000" b="1" dirty="0"/>
              <a:t>CROI HIV Treatment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2910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1174"/>
            <a:ext cx="10515600" cy="5649686"/>
          </a:xfrm>
        </p:spPr>
        <p:txBody>
          <a:bodyPr>
            <a:normAutofit fontScale="325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2300" b="1" dirty="0"/>
              <a:t>HIV Prevention: </a:t>
            </a:r>
            <a:r>
              <a:rPr lang="en-US" sz="12300" b="1" dirty="0">
                <a:solidFill>
                  <a:srgbClr val="C00000"/>
                </a:solidFill>
              </a:rPr>
              <a:t>Oral </a:t>
            </a:r>
            <a:r>
              <a:rPr lang="en-US" sz="12300" b="1" dirty="0" err="1">
                <a:solidFill>
                  <a:srgbClr val="C00000"/>
                </a:solidFill>
              </a:rPr>
              <a:t>islatravir</a:t>
            </a:r>
            <a:r>
              <a:rPr lang="en-US" sz="12300" b="1" dirty="0">
                <a:solidFill>
                  <a:srgbClr val="C00000"/>
                </a:solidFill>
              </a:rPr>
              <a:t> (ISL)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Phase 1b dose ranging study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Lasts for 1 month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Favorable resistance profile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Phase 3 dose determined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Further prevention studies planned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8494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4344"/>
            <a:ext cx="10515600" cy="5649686"/>
          </a:xfrm>
        </p:spPr>
        <p:txBody>
          <a:bodyPr>
            <a:normAutofit fontScale="325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2300" b="1" dirty="0"/>
              <a:t>HIV Prevention: </a:t>
            </a:r>
            <a:r>
              <a:rPr lang="en-US" sz="12300" b="1" dirty="0" err="1">
                <a:solidFill>
                  <a:srgbClr val="C00000"/>
                </a:solidFill>
              </a:rPr>
              <a:t>Islatravir</a:t>
            </a:r>
            <a:r>
              <a:rPr lang="en-US" sz="12300" b="1" dirty="0"/>
              <a:t> (ISL) </a:t>
            </a:r>
            <a:r>
              <a:rPr lang="en-US" sz="12300" b="1" dirty="0">
                <a:solidFill>
                  <a:srgbClr val="C00000"/>
                </a:solidFill>
              </a:rPr>
              <a:t>Implants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Oral </a:t>
            </a:r>
            <a:r>
              <a:rPr lang="en-US" sz="11000" b="1" dirty="0" err="1"/>
              <a:t>islatravir</a:t>
            </a:r>
            <a:r>
              <a:rPr lang="en-US" sz="11000" b="1" dirty="0"/>
              <a:t> for prevention is in Phase 1b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 err="1"/>
              <a:t>Islatravir</a:t>
            </a:r>
            <a:r>
              <a:rPr lang="en-US" sz="11000" b="1" dirty="0"/>
              <a:t> implants are in Phase 1; lasts for </a:t>
            </a:r>
            <a:r>
              <a:rPr lang="en-US" sz="11000" b="1" dirty="0">
                <a:solidFill>
                  <a:srgbClr val="C00000"/>
                </a:solidFill>
              </a:rPr>
              <a:t>1 year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Works well in women and men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Side effects are mild to moderate, not dose related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Further studies planned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8116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3342"/>
            <a:ext cx="10515600" cy="5649686"/>
          </a:xfrm>
        </p:spPr>
        <p:txBody>
          <a:bodyPr>
            <a:normAutofit fontScale="325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2300" b="1" dirty="0"/>
              <a:t>HIV Prevention: </a:t>
            </a:r>
            <a:r>
              <a:rPr lang="en-US" sz="12300" b="1" dirty="0" err="1">
                <a:solidFill>
                  <a:srgbClr val="C00000"/>
                </a:solidFill>
              </a:rPr>
              <a:t>Lenacapavir</a:t>
            </a:r>
            <a:endParaRPr lang="en-US" sz="12300" b="1" dirty="0">
              <a:solidFill>
                <a:srgbClr val="C00000"/>
              </a:solidFill>
            </a:endParaRP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Preclinical study (NHPs) to determine dose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 err="1"/>
              <a:t>SubQ</a:t>
            </a:r>
            <a:r>
              <a:rPr lang="en-US" sz="11000" b="1" dirty="0"/>
              <a:t> dosing study (abdomen injections)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Lasts 6 months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Favorable resistance profile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Clinical studies planned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8471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6696"/>
            <a:ext cx="10515600" cy="5649686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6000" b="1" dirty="0"/>
              <a:t>HIV Treatment: </a:t>
            </a:r>
            <a:r>
              <a:rPr lang="en-US" sz="16000" b="1" dirty="0" err="1">
                <a:solidFill>
                  <a:srgbClr val="C00000"/>
                </a:solidFill>
              </a:rPr>
              <a:t>Cabenuva</a:t>
            </a:r>
            <a:r>
              <a:rPr lang="en-US" sz="16000" b="1" dirty="0">
                <a:solidFill>
                  <a:srgbClr val="C00000"/>
                </a:solidFill>
              </a:rPr>
              <a:t> Long-Acting (LA)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200" b="1" dirty="0"/>
              <a:t>Cabotegravir + </a:t>
            </a:r>
            <a:r>
              <a:rPr lang="en-US" sz="11200" b="1" dirty="0" err="1"/>
              <a:t>Rilpivirine</a:t>
            </a:r>
            <a:r>
              <a:rPr lang="en-US" sz="11200" b="1" dirty="0"/>
              <a:t>; once a month; FDA approved 1-21-21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200" b="1" dirty="0"/>
              <a:t>IM dosing study; 2 month dosing in new CROI study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200" b="1" dirty="0"/>
              <a:t>2 month dosing pending with the FDA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200" b="1" dirty="0"/>
              <a:t>More frequent provider appointments for administration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200" b="1" dirty="0"/>
              <a:t>Side effects: Pain, redness or swelling. Other adverse events, including fever, fatigue, headache, and muscle pain, nausea, sleep disorders, dizziness and rash, are less common</a:t>
            </a:r>
            <a:endParaRPr lang="en-US" sz="11200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96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6864"/>
            <a:ext cx="10515600" cy="5649686"/>
          </a:xfrm>
        </p:spPr>
        <p:txBody>
          <a:bodyPr>
            <a:normAutofit fontScale="325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2300" b="1" dirty="0"/>
              <a:t>HIV Treatment: </a:t>
            </a:r>
            <a:r>
              <a:rPr lang="en-US" sz="12300" b="1" dirty="0">
                <a:solidFill>
                  <a:srgbClr val="C00000"/>
                </a:solidFill>
              </a:rPr>
              <a:t>MK 8507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New oral NNRTI drug; resistance study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Favorable resistance profile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Once weekly dosing, better adherence?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Further treatment studies planned 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Combination studies with </a:t>
            </a:r>
            <a:r>
              <a:rPr lang="en-US" sz="11100" b="1" dirty="0" err="1"/>
              <a:t>islatravir</a:t>
            </a:r>
            <a:endParaRPr lang="en-US" sz="11100" b="1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8375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8544"/>
            <a:ext cx="10515600" cy="5649686"/>
          </a:xfrm>
        </p:spPr>
        <p:txBody>
          <a:bodyPr>
            <a:normAutofit fontScale="325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2300" b="1" dirty="0"/>
              <a:t>HIV Treatment: </a:t>
            </a:r>
            <a:r>
              <a:rPr lang="en-US" sz="12300" b="1" dirty="0" err="1">
                <a:solidFill>
                  <a:srgbClr val="C00000"/>
                </a:solidFill>
              </a:rPr>
              <a:t>Islatravir</a:t>
            </a:r>
            <a:r>
              <a:rPr lang="en-US" sz="12300" b="1" dirty="0">
                <a:solidFill>
                  <a:srgbClr val="C00000"/>
                </a:solidFill>
              </a:rPr>
              <a:t> + MK 8507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90% effective against NRTI and NNRTI resistance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Phase 2 dose ranging study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Oral, once weekly dosing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Well tolerated with no study discontinuations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High efficacy, better adherence?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Further treatment studies planned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7159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7536"/>
            <a:ext cx="10515600" cy="5649686"/>
          </a:xfrm>
        </p:spPr>
        <p:txBody>
          <a:bodyPr>
            <a:normAutofit fontScale="325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2300" b="1" dirty="0"/>
              <a:t>HIV Treatment: </a:t>
            </a:r>
            <a:r>
              <a:rPr lang="en-US" sz="12300" b="1" dirty="0" err="1">
                <a:solidFill>
                  <a:srgbClr val="C00000"/>
                </a:solidFill>
              </a:rPr>
              <a:t>Lenacapavir</a:t>
            </a:r>
            <a:endParaRPr lang="en-US" sz="12300" b="1" dirty="0">
              <a:solidFill>
                <a:srgbClr val="C00000"/>
              </a:solidFill>
            </a:endParaRP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Phase 2/3 study: Heavily pre-treated patients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No overlapping resistance with other ARVs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 err="1"/>
              <a:t>SubQ</a:t>
            </a:r>
            <a:r>
              <a:rPr lang="en-US" sz="11100" b="1" dirty="0"/>
              <a:t> dosing study; lasts 6 months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Well tolerated with no study discontinuations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High rates of viral suppression with OBR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Further treatment studies planned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7717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6696"/>
            <a:ext cx="10515600" cy="5649686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4400" b="1" dirty="0"/>
              <a:t>HIV Treatment: </a:t>
            </a:r>
            <a:r>
              <a:rPr lang="en-US" sz="14400" b="1" dirty="0" err="1">
                <a:solidFill>
                  <a:srgbClr val="C00000"/>
                </a:solidFill>
              </a:rPr>
              <a:t>Rukobia</a:t>
            </a:r>
            <a:r>
              <a:rPr lang="en-US" sz="14400" b="1" dirty="0">
                <a:solidFill>
                  <a:srgbClr val="C00000"/>
                </a:solidFill>
              </a:rPr>
              <a:t>; FDA approved July 2020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200" b="1" dirty="0"/>
              <a:t>Attachment inhibitor: Heavily pre-treated patients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200" b="1" dirty="0" err="1"/>
              <a:t>Temsavir</a:t>
            </a:r>
            <a:r>
              <a:rPr lang="en-US" sz="11200" b="1" dirty="0"/>
              <a:t> prodrug purchased from BMS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200" b="1" dirty="0"/>
              <a:t>No correlation between other </a:t>
            </a:r>
            <a:r>
              <a:rPr lang="en-US" sz="11200" b="1" dirty="0" err="1"/>
              <a:t>gp</a:t>
            </a:r>
            <a:r>
              <a:rPr lang="en-US" sz="11200" b="1" dirty="0"/>
              <a:t> 120 envelope resistant drugs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200" b="1" dirty="0"/>
              <a:t>Fostemavir is still susceptible to ibalizumab and maraviroc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200" b="1" dirty="0"/>
              <a:t>No meaningful drop in susceptibility or cross resistance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200" b="1" dirty="0"/>
              <a:t>Further treatment studies planned</a:t>
            </a:r>
          </a:p>
          <a:p>
            <a:pPr>
              <a:lnSpc>
                <a:spcPct val="150000"/>
              </a:lnSpc>
            </a:pPr>
            <a:endParaRPr lang="en-US" sz="11200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6493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9086" y="1304686"/>
            <a:ext cx="10515600" cy="5649686"/>
          </a:xfrm>
        </p:spPr>
        <p:txBody>
          <a:bodyPr>
            <a:normAutofit fontScale="325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4400" b="1" dirty="0"/>
              <a:t>HIV Treatment: GSK3640254 </a:t>
            </a:r>
            <a:r>
              <a:rPr lang="en-US" sz="14400" b="1" dirty="0">
                <a:solidFill>
                  <a:srgbClr val="C00000"/>
                </a:solidFill>
              </a:rPr>
              <a:t>(GSK’254) 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200" b="1" dirty="0"/>
              <a:t>Phase 2b maturation inhibitor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200" b="1" dirty="0"/>
              <a:t>New maturation inhibitor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200" b="1" dirty="0"/>
              <a:t>Compared to GSK3532795 (GSK’795)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200" b="1" dirty="0"/>
              <a:t>Active against numerous HIV sub-types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200" b="1" dirty="0"/>
              <a:t>Further treatment studies planned</a:t>
            </a:r>
          </a:p>
          <a:p>
            <a:pPr>
              <a:lnSpc>
                <a:spcPct val="150000"/>
              </a:lnSpc>
            </a:pPr>
            <a:endParaRPr lang="en-US" sz="11200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578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AAB Town Hall</a:t>
            </a:r>
            <a:endParaRPr lang="en-US" sz="5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85182"/>
            <a:ext cx="10515600" cy="5257799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  <a:buClr>
                <a:srgbClr val="C00000"/>
              </a:buClr>
            </a:pPr>
            <a:r>
              <a:rPr lang="en-US" sz="4600" b="1" dirty="0"/>
              <a:t>Next Town Hall </a:t>
            </a:r>
            <a:r>
              <a:rPr lang="en-US" sz="4600" b="1" dirty="0">
                <a:solidFill>
                  <a:srgbClr val="C00000"/>
                </a:solidFill>
              </a:rPr>
              <a:t>Zoom</a:t>
            </a:r>
            <a:r>
              <a:rPr lang="en-US" sz="4600" b="1" dirty="0"/>
              <a:t> Meeting</a:t>
            </a:r>
          </a:p>
          <a:p>
            <a:pPr lvl="1">
              <a:lnSpc>
                <a:spcPct val="160000"/>
              </a:lnSpc>
              <a:buClr>
                <a:srgbClr val="C00000"/>
              </a:buClr>
            </a:pPr>
            <a:r>
              <a:rPr lang="en-US" sz="4600" b="1" dirty="0">
                <a:solidFill>
                  <a:srgbClr val="C00000"/>
                </a:solidFill>
              </a:rPr>
              <a:t>Wednesday, June 30, 2021</a:t>
            </a:r>
          </a:p>
          <a:p>
            <a:pPr lvl="1">
              <a:lnSpc>
                <a:spcPct val="160000"/>
              </a:lnSpc>
              <a:buClr>
                <a:srgbClr val="C00000"/>
              </a:buClr>
            </a:pPr>
            <a:r>
              <a:rPr lang="en-US" sz="4200" b="1" dirty="0"/>
              <a:t>Time: 6:30 to 7:30 PM</a:t>
            </a:r>
          </a:p>
        </p:txBody>
      </p:sp>
    </p:spTree>
    <p:extLst>
      <p:ext uri="{BB962C8B-B14F-4D97-AF65-F5344CB8AC3E}">
        <p14:creationId xmlns:p14="http://schemas.microsoft.com/office/powerpoint/2010/main" val="654146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622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6405"/>
            <a:ext cx="10515600" cy="6310094"/>
          </a:xfrm>
        </p:spPr>
        <p:txBody>
          <a:bodyPr>
            <a:normAutofit fontScale="850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4000" b="1" dirty="0"/>
              <a:t>COVID-19: Who gets COVID-19; over 3 Mil studied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4000" b="1" dirty="0"/>
              <a:t>Black/African American: Highest deaths and HIV rates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4000" b="1" dirty="0"/>
              <a:t>Native American/Alaskan: 2</a:t>
            </a:r>
            <a:r>
              <a:rPr lang="en-US" sz="4000" b="1" baseline="30000" dirty="0"/>
              <a:t>nd</a:t>
            </a:r>
            <a:r>
              <a:rPr lang="en-US" sz="4000" b="1" dirty="0"/>
              <a:t> in death rate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4000" b="1" dirty="0"/>
              <a:t>Hispanic/Latinx: 3</a:t>
            </a:r>
            <a:r>
              <a:rPr lang="en-US" sz="4000" b="1" baseline="30000" dirty="0"/>
              <a:t>rd</a:t>
            </a:r>
            <a:r>
              <a:rPr lang="en-US" sz="4000" b="1" dirty="0"/>
              <a:t> in death rate and higher HIV rates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4000" b="1" dirty="0"/>
              <a:t>Native Hawaiian/Pacific Islander: 4th in death rate 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4000" b="1" dirty="0"/>
              <a:t>White: 5</a:t>
            </a:r>
            <a:r>
              <a:rPr lang="en-US" sz="4000" b="1" baseline="30000" dirty="0"/>
              <a:t>th</a:t>
            </a:r>
            <a:r>
              <a:rPr lang="en-US" sz="4000" b="1" dirty="0"/>
              <a:t> in death rate: Lower HIV rates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4000" b="1" dirty="0"/>
              <a:t>White People with HIV: Lower COVID rates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4000" b="1" dirty="0"/>
              <a:t>Asian: Lowest death rate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8439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77799"/>
            <a:ext cx="10515600" cy="1614488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Town Hall</a:t>
            </a:r>
            <a:endParaRPr lang="en-US" sz="5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4519"/>
            <a:ext cx="10515600" cy="601980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4800" b="1" dirty="0">
                <a:solidFill>
                  <a:srgbClr val="C00000"/>
                </a:solidFill>
              </a:rPr>
              <a:t>THANK YOU</a:t>
            </a:r>
          </a:p>
          <a:p>
            <a:pPr lvl="1">
              <a:lnSpc>
                <a:spcPct val="110000"/>
              </a:lnSpc>
              <a:buClr>
                <a:srgbClr val="C00000"/>
              </a:buClr>
            </a:pPr>
            <a:r>
              <a:rPr lang="en-US" sz="4000" b="1" dirty="0"/>
              <a:t>Baltimore City Health Department</a:t>
            </a:r>
          </a:p>
          <a:p>
            <a:pPr marL="457200" lvl="1" indent="0">
              <a:buNone/>
            </a:pPr>
            <a:endParaRPr lang="en-US" sz="4800" b="1" dirty="0"/>
          </a:p>
          <a:p>
            <a:pPr lvl="1"/>
            <a:endParaRPr lang="en-US" sz="4400" b="1" dirty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endParaRPr lang="en-US" sz="5300" b="1" dirty="0"/>
          </a:p>
          <a:p>
            <a:pPr lvl="1"/>
            <a:endParaRPr lang="en-US" sz="53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4400" b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881" y="3157781"/>
            <a:ext cx="6281138" cy="1992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7194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77799"/>
            <a:ext cx="10515600" cy="1614488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AAB Town Hall</a:t>
            </a:r>
            <a:endParaRPr lang="en-US" sz="5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4247"/>
            <a:ext cx="10515600" cy="601109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800" b="1" dirty="0">
                <a:solidFill>
                  <a:srgbClr val="C00000"/>
                </a:solidFill>
              </a:rPr>
              <a:t>THANK YOU</a:t>
            </a:r>
          </a:p>
          <a:p>
            <a:pPr lvl="1">
              <a:lnSpc>
                <a:spcPct val="100000"/>
              </a:lnSpc>
              <a:buClr>
                <a:srgbClr val="C00000"/>
              </a:buClr>
            </a:pPr>
            <a:endParaRPr lang="en-US" sz="3600" b="1" dirty="0"/>
          </a:p>
          <a:p>
            <a:pPr lvl="1">
              <a:lnSpc>
                <a:spcPct val="100000"/>
              </a:lnSpc>
              <a:buClr>
                <a:srgbClr val="C00000"/>
              </a:buClr>
            </a:pPr>
            <a:r>
              <a:rPr lang="en-US" sz="3600" b="1" dirty="0"/>
              <a:t>Jeffrey </a:t>
            </a:r>
            <a:r>
              <a:rPr lang="en-US" sz="3600" b="1" dirty="0" err="1"/>
              <a:t>Grabelle</a:t>
            </a:r>
            <a:endParaRPr lang="en-US" sz="3600" b="1" dirty="0"/>
          </a:p>
          <a:p>
            <a:pPr lvl="1">
              <a:lnSpc>
                <a:spcPct val="100000"/>
              </a:lnSpc>
              <a:buClr>
                <a:srgbClr val="C00000"/>
              </a:buClr>
            </a:pPr>
            <a:endParaRPr lang="en-US" sz="3600" b="1" dirty="0"/>
          </a:p>
          <a:p>
            <a:pPr lvl="1">
              <a:lnSpc>
                <a:spcPct val="100000"/>
              </a:lnSpc>
              <a:buClr>
                <a:srgbClr val="C00000"/>
              </a:buClr>
            </a:pPr>
            <a:r>
              <a:rPr lang="en-US" sz="3600" b="1" dirty="0"/>
              <a:t>Ali Moody</a:t>
            </a:r>
          </a:p>
          <a:p>
            <a:pPr lvl="1">
              <a:lnSpc>
                <a:spcPct val="100000"/>
              </a:lnSpc>
              <a:buClr>
                <a:srgbClr val="C00000"/>
              </a:buClr>
            </a:pPr>
            <a:endParaRPr lang="en-US" sz="3600" b="1" dirty="0"/>
          </a:p>
          <a:p>
            <a:pPr lvl="1">
              <a:lnSpc>
                <a:spcPct val="100000"/>
              </a:lnSpc>
              <a:buClr>
                <a:srgbClr val="C00000"/>
              </a:buClr>
            </a:pPr>
            <a:r>
              <a:rPr lang="en-US" sz="3600" b="1" dirty="0" err="1"/>
              <a:t>Falina</a:t>
            </a:r>
            <a:r>
              <a:rPr lang="en-US" sz="3600" b="1" dirty="0"/>
              <a:t> Laron </a:t>
            </a:r>
          </a:p>
          <a:p>
            <a:pPr marL="457200" lvl="1" indent="0">
              <a:buNone/>
            </a:pPr>
            <a:endParaRPr lang="en-US" sz="4800" b="1" dirty="0"/>
          </a:p>
          <a:p>
            <a:pPr marL="457200" lvl="1" indent="0">
              <a:buNone/>
            </a:pPr>
            <a:endParaRPr lang="en-US" sz="4800" b="1" dirty="0"/>
          </a:p>
          <a:p>
            <a:pPr lvl="1"/>
            <a:endParaRPr lang="en-US" sz="4400" b="1" dirty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endParaRPr lang="en-US" sz="5300" b="1" dirty="0"/>
          </a:p>
          <a:p>
            <a:pPr lvl="1"/>
            <a:endParaRPr lang="en-US" sz="53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409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1578"/>
            <a:ext cx="10515600" cy="5649686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4400" b="1" dirty="0"/>
              <a:t>COVID-19 Vaccines: Pfizer (n= 44,000)</a:t>
            </a:r>
            <a:endParaRPr lang="en-US" sz="14400" b="1" dirty="0">
              <a:solidFill>
                <a:srgbClr val="C00000"/>
              </a:solidFill>
            </a:endParaRP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>
                <a:solidFill>
                  <a:srgbClr val="C00000"/>
                </a:solidFill>
              </a:rPr>
              <a:t>FDA Emergency Use Authorization (EUA) 12-10-20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2 doses, 3 weeks apart; storage 36-36 degrees below zero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97% Efficacy: Symptomatic COVID-19; 100% in 12-15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90% in the real world; 2 weeks after second dose 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Effective against </a:t>
            </a:r>
            <a:r>
              <a:rPr lang="en-US" sz="11000" b="1" dirty="0">
                <a:solidFill>
                  <a:srgbClr val="C00000"/>
                </a:solidFill>
              </a:rPr>
              <a:t>asymptomatic COVID-19 and transmissibility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/>
              <a:t>Side Effects: ISRs, fatigue, headache, muscle pain, nausea most common; chills fever, joint pain less common; anaphylactic shock least common, but most serious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/>
              <a:t>All side effects worse after second dose; worse if 64 and younger                                        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22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1004"/>
            <a:ext cx="10515600" cy="5649686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4400" b="1" dirty="0"/>
              <a:t>COVID-19 Vaccines: </a:t>
            </a:r>
            <a:r>
              <a:rPr lang="en-US" sz="14400" b="1" dirty="0" err="1"/>
              <a:t>Moderna</a:t>
            </a:r>
            <a:r>
              <a:rPr lang="en-US" sz="14400" b="1" dirty="0"/>
              <a:t> (n= 30,000)</a:t>
            </a:r>
            <a:endParaRPr lang="en-US" sz="14400" b="1" dirty="0">
              <a:solidFill>
                <a:srgbClr val="C00000"/>
              </a:solidFill>
            </a:endParaRP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>
                <a:solidFill>
                  <a:srgbClr val="C00000"/>
                </a:solidFill>
              </a:rPr>
              <a:t>FDA Emergency Use Authorization (EUA) 12-17-20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2 doses 4 weeks apart; storage: 4 degrees below zero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96% efficacy in &lt;65; 86% in </a:t>
            </a:r>
            <a:r>
              <a:rPr lang="en-US" sz="11000" b="1" u="sng" dirty="0"/>
              <a:t>&gt;</a:t>
            </a:r>
            <a:r>
              <a:rPr lang="en-US" sz="11000" b="1" dirty="0"/>
              <a:t>65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2 Weeks after second dose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Effective against </a:t>
            </a:r>
            <a:r>
              <a:rPr lang="en-US" sz="11000" b="1" dirty="0">
                <a:solidFill>
                  <a:srgbClr val="C00000"/>
                </a:solidFill>
              </a:rPr>
              <a:t>asymptomatic COVID-19 and transmissibility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/>
              <a:t>Side Effects: ISRs, fatigue, headache, muscle pain, nausea most common; chills fever, joint pain less common; anaphylactic shock least common, but most serious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/>
              <a:t>All side effects worse after second dose; worse if 64 and younger                                        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277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9126"/>
            <a:ext cx="10515600" cy="5649686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4400" b="1" dirty="0"/>
              <a:t>COVID-19 Vaccines: J &amp; J (n= 45,000)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200" b="1" dirty="0">
                <a:solidFill>
                  <a:srgbClr val="C00000"/>
                </a:solidFill>
              </a:rPr>
              <a:t>FDA EUA: 2-27-21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One dose; no storage, transportation or cold chain issues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/>
              <a:t>Trials conducted in US, Argentina, Brazil, Chile, Colombia, Mexico, Peru and South Africa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Efficacy: 72% US, 66% Latin America, 57% South Africa, overall efficacy: 66%; no hospitalizations or deaths in any country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/>
              <a:t>Side Effects: ISRs, fatigue, headache, muscle pain most common; fever, joint pain, diarrhea less common; rash, swollen lymph nodes least common; blood clots???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85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8380"/>
            <a:ext cx="10515600" cy="5629113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4400" b="1" dirty="0"/>
              <a:t>COVID-19 Vaccines: </a:t>
            </a:r>
            <a:r>
              <a:rPr lang="en-US" sz="14400" b="1" dirty="0" err="1"/>
              <a:t>Novavax</a:t>
            </a:r>
            <a:r>
              <a:rPr lang="en-US" sz="14400" b="1" dirty="0"/>
              <a:t> (MD) (n= 15,000)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2300" b="1" dirty="0">
                <a:solidFill>
                  <a:srgbClr val="C00000"/>
                </a:solidFill>
              </a:rPr>
              <a:t>No EUA filing yet; data not yet FDA reviewed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2 doses; no storage, transportation or cold chain issues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/>
              <a:t>Trials conducted in UK, AU, South Africa, US, Mexico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/>
              <a:t>Efficacy: 96% in original version of virus with no variants; 86% with United Kingdom variant and 55% with South African variant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/>
              <a:t>Side Effects: ISRs, fever, headache, most common; joint pain, fatigue less common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/>
              <a:t>Side effect reports are incomplete: Blood clots? 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966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6042"/>
            <a:ext cx="10515600" cy="5629113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4400" b="1" dirty="0"/>
              <a:t>COVID-19 Vaccines: AstraZeneca/Oxford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2300" b="1" dirty="0">
                <a:solidFill>
                  <a:srgbClr val="C00000"/>
                </a:solidFill>
              </a:rPr>
              <a:t>No US EUA filing yet; data not yet FDA reviewed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>
                <a:solidFill>
                  <a:srgbClr val="C00000"/>
                </a:solidFill>
              </a:rPr>
              <a:t>EAU in many European countries; one of Europe’s main options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>
                <a:solidFill>
                  <a:srgbClr val="C00000"/>
                </a:solidFill>
              </a:rPr>
              <a:t>Mired in controversies; temporary holds in many countries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/>
              <a:t>Dosage mistake: 1 full dose, one half dose; half dose was better?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/>
              <a:t>Transverse myelitis (MS), rare inflammation of the spinal cord?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/>
              <a:t>Blood clots?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/>
              <a:t>Discrepancy with efficacy results?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/>
              <a:t>Failure to cooperate with the NIH; DSMB called them out publicly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/>
              <a:t>Very serious credibility issues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endParaRPr lang="en-US" sz="11000" b="1" dirty="0"/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endParaRPr lang="en-US" sz="11000" b="1" dirty="0"/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endParaRPr lang="en-US" sz="11000" b="1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266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5292"/>
            <a:ext cx="10515600" cy="5842178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16000" b="1" dirty="0"/>
              <a:t>COVID-19 </a:t>
            </a:r>
            <a:r>
              <a:rPr lang="en-US" sz="16000" b="1" dirty="0">
                <a:solidFill>
                  <a:srgbClr val="C00000"/>
                </a:solidFill>
              </a:rPr>
              <a:t>Variants, UK, Brazil, SA, CA, NY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2800" b="1" dirty="0"/>
              <a:t>All viruses mutate to survive, creating what is known as variants/mutations/mistakes; similar to HIV resistance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2800" b="1" dirty="0"/>
              <a:t>The more COVID-19 spreads unchecked, the more it mutates; the more it mutates, the more variants appear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2800" b="1" dirty="0"/>
              <a:t>Variants may develop quickly in immunosuppressed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2800" b="1" dirty="0"/>
              <a:t>Variants also develop in combinations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2800" b="1" dirty="0"/>
              <a:t>The more we test for variants, the more we will find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2800" b="1" dirty="0"/>
              <a:t>New examples: New York and California</a:t>
            </a:r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2800" b="1" dirty="0"/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1200" b="1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447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3131</TotalTime>
  <Words>1834</Words>
  <Application>Microsoft Office PowerPoint</Application>
  <PresentationFormat>Widescreen</PresentationFormat>
  <Paragraphs>257</Paragraphs>
  <Slides>31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Georgia</vt:lpstr>
      <vt:lpstr>Office Theme</vt:lpstr>
      <vt:lpstr>AIDSACTIONBALTIMORE TOWN HALL COVID-19VACCINE &amp; CROI UPDATE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</vt:lpstr>
      <vt:lpstr>Town Hall</vt:lpstr>
      <vt:lpstr>AAB Town Hall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AIDS ACTION BALTIMORE</dc:title>
  <dc:creator>Lynda</dc:creator>
  <cp:lastModifiedBy>Lynda Dee</cp:lastModifiedBy>
  <cp:revision>454</cp:revision>
  <cp:lastPrinted>2021-03-22T15:20:46Z</cp:lastPrinted>
  <dcterms:created xsi:type="dcterms:W3CDTF">2015-04-30T03:19:16Z</dcterms:created>
  <dcterms:modified xsi:type="dcterms:W3CDTF">2021-03-31T21:57:33Z</dcterms:modified>
</cp:coreProperties>
</file>